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32"/>
  </p:notesMasterIdLst>
  <p:handoutMasterIdLst>
    <p:handoutMasterId r:id="rId33"/>
  </p:handoutMasterIdLst>
  <p:sldIdLst>
    <p:sldId id="304" r:id="rId2"/>
    <p:sldId id="305" r:id="rId3"/>
    <p:sldId id="306" r:id="rId4"/>
    <p:sldId id="258" r:id="rId5"/>
    <p:sldId id="294" r:id="rId6"/>
    <p:sldId id="259" r:id="rId7"/>
    <p:sldId id="291" r:id="rId8"/>
    <p:sldId id="301" r:id="rId9"/>
    <p:sldId id="260" r:id="rId10"/>
    <p:sldId id="302" r:id="rId11"/>
    <p:sldId id="262" r:id="rId12"/>
    <p:sldId id="263" r:id="rId13"/>
    <p:sldId id="264" r:id="rId14"/>
    <p:sldId id="284" r:id="rId15"/>
    <p:sldId id="295" r:id="rId16"/>
    <p:sldId id="285" r:id="rId17"/>
    <p:sldId id="266" r:id="rId18"/>
    <p:sldId id="296" r:id="rId19"/>
    <p:sldId id="265" r:id="rId20"/>
    <p:sldId id="268" r:id="rId21"/>
    <p:sldId id="269" r:id="rId22"/>
    <p:sldId id="297" r:id="rId23"/>
    <p:sldId id="286" r:id="rId24"/>
    <p:sldId id="287" r:id="rId25"/>
    <p:sldId id="303" r:id="rId26"/>
    <p:sldId id="274" r:id="rId27"/>
    <p:sldId id="299" r:id="rId28"/>
    <p:sldId id="271" r:id="rId29"/>
    <p:sldId id="300" r:id="rId30"/>
    <p:sldId id="288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41C4"/>
    <a:srgbClr val="D596E6"/>
    <a:srgbClr val="006600"/>
    <a:srgbClr val="462A9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19E2F1-3AC7-4861-A314-FD102CC72B2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D0F451B-0782-4AC7-94D9-78319C89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08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FF74B-59BD-4969-96EB-B82EA998211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D81F2-C465-4FFC-AE6C-6CA88F67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D81F2-C465-4FFC-AE6C-6CA88F672D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4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AE3-EE54-46DB-BBBC-2EA121EBEDBA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9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E6D-40BE-480A-9105-6105CCDF4A52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0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6120-4148-408E-8637-6EFA60DED9F4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8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33D3-57DA-4C53-AA5E-3E18D5FF463D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16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7DE3-36FC-4B28-AEA5-AC9EBB6FD005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5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1923-B01A-4D66-9C1D-1572551F1FC6}" type="datetime1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6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22A6-A73A-4152-A330-FD2C56E2DA1F}" type="datetime1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5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5B48-A648-41DB-ABA8-FFBD06DF0B9E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32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88AB-2681-47E8-8761-FB484A2A33A3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1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1A59-FB3A-4323-83F3-C52EEE1464F7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9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07F7-3534-4F04-84B2-95746021B2AC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6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A0B2D-C2CF-4BDF-AF69-92EBA3EF6A72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EDBD-55DD-42C8-B1B1-29908BEDFF44}" type="datetime1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2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08A0-65DF-4C7E-8596-548D1C787E43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8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6BBE-4209-47C3-8FE3-2234B62E5761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210F-C0EA-4490-8897-60C9B5DA6F41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9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B410-6060-40B2-9156-FF957DD334FE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3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CCCCFF">
                <a:alpha val="0"/>
                <a:lumMod val="37000"/>
                <a:lumOff val="63000"/>
              </a:srgbClr>
            </a:gs>
            <a:gs pos="3000">
              <a:srgbClr val="99CCFF">
                <a:lumMod val="52000"/>
                <a:lumOff val="48000"/>
              </a:srgbClr>
            </a:gs>
            <a:gs pos="47000">
              <a:schemeClr val="accent2">
                <a:lumMod val="40000"/>
                <a:lumOff val="60000"/>
              </a:schemeClr>
            </a:gs>
            <a:gs pos="94000">
              <a:schemeClr val="accent1">
                <a:lumMod val="20000"/>
                <a:lumOff val="80000"/>
              </a:schemeClr>
            </a:gs>
            <a:gs pos="71000">
              <a:schemeClr val="bg2">
                <a:lumMod val="20000"/>
                <a:lumOff val="80000"/>
              </a:schemeClr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25A717-A0B7-4202-9885-A607463B6191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F8DF-7212-4C08-BE26-FFFF0985C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7" Type="http://schemas.openxmlformats.org/officeDocument/2006/relationships/image" Target="../media/image39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-OER logo-Transparent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11" y="586703"/>
            <a:ext cx="2418723" cy="202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4084" y="2967335"/>
            <a:ext cx="443583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Complex  </a:t>
            </a:r>
          </a:p>
          <a:p>
            <a:pPr algn="ctr"/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Numbers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1005" y="5539566"/>
            <a:ext cx="486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Department of Mathematics &amp; Philosophy </a:t>
            </a:r>
          </a:p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Open University of Sri Lanka</a:t>
            </a:r>
          </a:p>
        </p:txBody>
      </p:sp>
    </p:spTree>
    <p:extLst>
      <p:ext uri="{BB962C8B-B14F-4D97-AF65-F5344CB8AC3E}">
        <p14:creationId xmlns:p14="http://schemas.microsoft.com/office/powerpoint/2010/main" val="341323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781" y="967859"/>
            <a:ext cx="7520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Operations on Complex Numbers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62025" y="2314575"/>
            <a:ext cx="6657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Addition and Subtractions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Multiplication of two Complex Numbers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Division of two Complex Numbers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8173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452718"/>
            <a:ext cx="7230997" cy="140053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Addition and Subtraction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593" y="1352283"/>
                <a:ext cx="8400918" cy="51644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The sum and subtraction of two Complex Numbers is itself a Complex Number and is defined by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z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z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(x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 = (x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 +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z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z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(x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 = (x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 +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∴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593" y="1352283"/>
                <a:ext cx="8400918" cy="5164428"/>
              </a:xfrm>
              <a:blipFill rotWithShape="1">
                <a:blip r:embed="rId2"/>
                <a:stretch>
                  <a:fillRect l="-1451" t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 txBox="1">
                <a:spLocks/>
              </p:cNvSpPr>
              <p:nvPr/>
            </p:nvSpPr>
            <p:spPr>
              <a:xfrm>
                <a:off x="978129" y="4047957"/>
                <a:ext cx="6309228" cy="187743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vert="horz" wrap="none" lIns="91440" tIns="45720" rIns="91440" bIns="45720" rtlCol="0" anchor="t">
                <a:spAutoFit/>
              </a:bodyPr>
              <a:lstStyle>
                <a:lvl1pPr algn="l" defTabSz="457207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I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=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I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I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I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I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I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sz="2400" i="1" dirty="0">
                    <a:solidFill>
                      <a:schemeClr val="bg1"/>
                    </a:solidFill>
                    <a:ea typeface="Cambria Math"/>
                  </a:rPr>
                </a:br>
                <a:endParaRPr lang="en-US" sz="20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29" y="4047957"/>
                <a:ext cx="6309228" cy="1877437"/>
              </a:xfrm>
              <a:prstGeom prst="rect">
                <a:avLst/>
              </a:prstGeom>
              <a:blipFill rotWithShape="1">
                <a:blip r:embed="rId3"/>
                <a:stretch>
                  <a:fillRect l="-769" t="-1917" b="-3834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658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8497366" cy="140053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Multiplication of two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6050"/>
                <a:ext cx="8801099" cy="44251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The product of two Complex Numbers is itself a Complex Number and is defined by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𝑖𝑦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𝑖𝑦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 (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). (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 =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	      =  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	      =   (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-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 +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6050"/>
                <a:ext cx="8801099" cy="4425148"/>
              </a:xfrm>
              <a:blipFill rotWithShape="1">
                <a:blip r:embed="rId2"/>
                <a:stretch>
                  <a:fillRect l="-1109" t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785000" y="5074168"/>
                <a:ext cx="6800850" cy="1129488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457207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sz="2700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R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R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𝑒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R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  </a:t>
                </a:r>
                <a:b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smtClean="0">
                        <a:solidFill>
                          <a:schemeClr val="bg1"/>
                        </a:solidFill>
                        <a:latin typeface="Cambria Math"/>
                      </a:rPr>
                      <m:t> 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R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𝑒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+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R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0" y="5074168"/>
                <a:ext cx="6800850" cy="1129488"/>
              </a:xfrm>
              <a:prstGeom prst="rect">
                <a:avLst/>
              </a:prstGeom>
              <a:blipFill rotWithShape="1">
                <a:blip r:embed="rId3"/>
                <a:stretch>
                  <a:fillRect l="-1610" t="-4233" r="-1878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2277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2" y="628757"/>
            <a:ext cx="8667482" cy="860927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Division of two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517" y="2037887"/>
                <a:ext cx="8667482" cy="396286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Direct division by a Complex Number cannot be carried out, because the denominator is made up of two independent terms. </a:t>
                </a:r>
              </a:p>
              <a:p>
                <a:pPr marL="0" indent="0" algn="just">
                  <a:buNone/>
                </a:pPr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Example: 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2+3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can be divide directly  </a:t>
                </a:r>
              </a:p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but,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2+3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can not be divide directly.</a:t>
                </a:r>
              </a:p>
              <a:p>
                <a:pPr marL="0" indent="0" algn="just">
                  <a:buNone/>
                </a:pPr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sz="2800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517" y="2037887"/>
                <a:ext cx="8667482" cy="3962863"/>
              </a:xfrm>
              <a:blipFill rotWithShape="1">
                <a:blip r:embed="rId2"/>
                <a:stretch>
                  <a:fillRect l="-1478" t="-1231" r="-2041" b="-22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0119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956277" y="1525764"/>
                <a:ext cx="7241229" cy="5165387"/>
              </a:xfrm>
              <a:prstGeom prst="rect">
                <a:avLst/>
              </a:prstGeom>
              <a:ln w="19050">
                <a:noFill/>
              </a:ln>
            </p:spPr>
            <p:txBody>
              <a:bodyPr>
                <a:normAutofit fontScale="25000" lnSpcReduction="20000"/>
              </a:bodyPr>
              <a:lstStyle>
                <a:lvl1pPr algn="l" defTabSz="457207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9600" dirty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9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96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9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9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9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sz="9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9600" dirty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9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9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96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9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9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9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9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sz="9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9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9600" dirty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then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9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9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96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9600" i="1" dirty="0">
                  <a:solidFill>
                    <a:schemeClr val="bg1"/>
                  </a:solidFill>
                  <a:latin typeface="Cambria Math"/>
                </a:endParaRP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12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</m:t>
                    </m:r>
                    <m:r>
                      <a:rPr lang="en-US" sz="112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1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1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1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1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1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11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sz="1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1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1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1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9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9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:br>
                  <a:rPr lang="en-US" sz="9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600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9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9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9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9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9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:br>
                  <a:rPr lang="en-US" sz="9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9600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9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9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9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9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9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9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:br>
                  <a:rPr lang="en-US" sz="9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2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</m:t>
                      </m:r>
                    </m:oMath>
                  </m:oMathPara>
                </a14:m>
                <a:br>
                  <a:rPr lang="en-US" sz="112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</a:br>
                <a:br>
                  <a:rPr lang="en-US" sz="4300" dirty="0"/>
                </a:br>
                <a:br>
                  <a:rPr lang="en-US" sz="2400" dirty="0"/>
                </a:br>
                <a:br>
                  <a:rPr lang="en-US" sz="2400" dirty="0"/>
                </a:br>
                <a:br>
                  <a:rPr lang="en-US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77" y="1525764"/>
                <a:ext cx="7241229" cy="5165387"/>
              </a:xfrm>
              <a:prstGeom prst="rect">
                <a:avLst/>
              </a:prstGeom>
              <a:blipFill rotWithShape="1">
                <a:blip r:embed="rId2"/>
                <a:stretch>
                  <a:fillRect l="-1347" t="-943" b="-1474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01681" y="2090151"/>
            <a:ext cx="469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Multiplying numerator and denominator by the conjugate of the denominator.}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6251" y="227087"/>
            <a:ext cx="8667749" cy="140053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Division of two Complex </a:t>
            </a:r>
            <a:b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Numbers- Cont.,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4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1499" y="1533347"/>
                <a:ext cx="7527472" cy="4859792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𝑖𝑞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Where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𝑞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Hence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is a Complex Number.</a:t>
                </a:r>
                <a:br>
                  <a:rPr lang="en-US" sz="2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                        </a:t>
                </a: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and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are real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1533347"/>
                <a:ext cx="7527472" cy="4859792"/>
              </a:xfrm>
              <a:prstGeom prst="rect">
                <a:avLst/>
              </a:prstGeom>
              <a:blipFill rotWithShape="1">
                <a:blip r:embed="rId2"/>
                <a:stretch>
                  <a:fillRect l="-17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6251" y="227087"/>
            <a:ext cx="8667749" cy="140053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Division of two Complex </a:t>
            </a:r>
            <a:b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Numbers- Cont.,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7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4326" y="2386968"/>
                <a:ext cx="8429624" cy="50803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R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R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Im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I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I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R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).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I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R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I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+[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462A9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srgbClr val="462A96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For example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z</m:t>
                    </m:r>
                    <m:r>
                      <a:rPr lang="en-US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2+3</m:t>
                        </m:r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    </m:t>
                    </m:r>
                  </m:oMath>
                </a14:m>
                <a:br>
                  <a:rPr lang="en-US" sz="2800" b="0" i="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</a:br>
                <a:r>
                  <a:rPr lang="en-US" sz="2800" b="0" i="0" dirty="0">
                    <a:solidFill>
                      <a:schemeClr val="bg1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z</m:t>
                    </m:r>
                    <m:r>
                      <a:rPr lang="en-US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2+3</m:t>
                        </m:r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(2−3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(2−3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(2−3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4−9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−6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+6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den>
                    </m:f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(2−3</m:t>
                        </m:r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+9</m:t>
                        </m:r>
                      </m:den>
                    </m:f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13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6" y="2386968"/>
                <a:ext cx="8429624" cy="5080365"/>
              </a:xfrm>
              <a:prstGeom prst="rect">
                <a:avLst/>
              </a:prstGeom>
              <a:blipFill rotWithShape="1">
                <a:blip r:embed="rId2"/>
                <a:stretch>
                  <a:fillRect l="-1520" r="-115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004" y="1587405"/>
                <a:ext cx="8861897" cy="579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skoola Pota" panose="020B0502040204020203" pitchFamily="34" charset="0"/>
                      </a:rPr>
                      <m:t>∴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The division of two Complex Numbers is itself  a Complex Number.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4" y="1587405"/>
                <a:ext cx="8861897" cy="579967"/>
              </a:xfrm>
              <a:prstGeom prst="rect">
                <a:avLst/>
              </a:prstGeom>
              <a:blipFill rotWithShape="1">
                <a:blip r:embed="rId3"/>
                <a:stretch>
                  <a:fillRect r="-895"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6251" y="227087"/>
            <a:ext cx="8667749" cy="140053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Division of two Complex </a:t>
            </a:r>
            <a:b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Numbers- Cont.,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3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8324439" cy="835169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Complex Conjugate</a:t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709" y="1287887"/>
                <a:ext cx="8324439" cy="55174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Let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	</a:t>
                </a:r>
                <a:r>
                  <a:rPr lang="en-US" sz="2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					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we define the conjugate of z, denoted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to be 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The Complex Number and its conjugate have the following properties</a:t>
                </a:r>
              </a:p>
              <a:p>
                <a:pPr marL="0" lvl="0" indent="0">
                  <a:buNone/>
                </a:pPr>
                <a:endParaRPr lang="en-US" sz="2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709" y="1287887"/>
                <a:ext cx="8324439" cy="5517422"/>
              </a:xfrm>
              <a:blipFill rotWithShape="1">
                <a:blip r:embed="rId2"/>
                <a:stretch>
                  <a:fillRect l="-1172" t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2540541" y="1459148"/>
                <a:ext cx="2196830" cy="778213"/>
              </a:xfrm>
              <a:prstGeom prst="rect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7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𝑧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</a:rPr>
                      <m:t>𝑖𝑦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541" y="1459148"/>
                <a:ext cx="2196830" cy="778213"/>
              </a:xfrm>
              <a:prstGeom prst="rect">
                <a:avLst/>
              </a:prstGeom>
              <a:blipFill rotWithShape="1">
                <a:blip r:embed="rId3"/>
                <a:stretch>
                  <a:fillRect l="-10468" t="-14504" b="-27481"/>
                </a:stretch>
              </a:blip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2544681" y="2817858"/>
                <a:ext cx="2192689" cy="797589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7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24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𝑖𝑦</m:t>
                    </m:r>
                  </m:oMath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81" y="2817858"/>
                <a:ext cx="2192689" cy="797589"/>
              </a:xfrm>
              <a:prstGeom prst="rect">
                <a:avLst/>
              </a:prstGeom>
              <a:blipFill rotWithShape="1">
                <a:blip r:embed="rId4"/>
                <a:stretch>
                  <a:fillRect l="-10193" t="-14179" b="-24627"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536661" y="4622061"/>
                <a:ext cx="6923038" cy="1399360"/>
              </a:xfrm>
              <a:prstGeom prst="rect">
                <a:avLst/>
              </a:prstGeom>
              <a:ln w="19050">
                <a:solidFill>
                  <a:schemeClr val="accent1"/>
                </a:solidFill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7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1)  ( 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)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R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  ( 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=(2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I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3)  (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𝑖𝑦</m:t>
                          </m:r>
                        </m:e>
                      </m:d>
                      <m:d>
                        <m:d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𝑖𝑦</m:t>
                          </m:r>
                        </m:e>
                      </m:d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=[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bg1"/>
                          </a:solidFill>
                          <a:latin typeface="Cambria Math"/>
                        </a:rPr>
                        <m:t>R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)]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+[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I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)]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4)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acc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)</m:t>
                          </m:r>
                        </m:e>
                      </m:acc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61" y="4622061"/>
                <a:ext cx="6923038" cy="1399360"/>
              </a:xfrm>
              <a:prstGeom prst="rect">
                <a:avLst/>
              </a:prstGeom>
              <a:blipFill rotWithShape="1">
                <a:blip r:embed="rId5"/>
                <a:stretch>
                  <a:fillRect l="-790" t="-1717" r="-1756" b="-22318"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733691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3375" y="866775"/>
                <a:ext cx="8248650" cy="5765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Example: </a:t>
                </a:r>
                <a:endParaRPr lang="en-US" sz="28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US" sz="24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=3−2</m:t>
                    </m:r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R</m:t>
                    </m:r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=3      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I</m:t>
                    </m:r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=−2</m:t>
                    </m:r>
                  </m:oMath>
                </a14:m>
                <a:endParaRPr lang="en-US" sz="24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/>
                <a:b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=3</m:t>
                      </m:r>
                      <m:r>
                        <a:rPr lang="en-US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4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en-US" sz="240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</a:endParaRP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Cambria Math"/>
                  </a:rPr>
                  <a:t>i)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3−2</m:t>
                        </m:r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3+2</m:t>
                        </m:r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 6    =</m:t>
                    </m:r>
                    <m:r>
                      <a:rPr lang="en-US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R</m:t>
                    </m:r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en-US" sz="24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ii)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3−2</m:t>
                        </m:r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3+2</m:t>
                        </m:r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−4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I</m:t>
                        </m:r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en-US" sz="24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iii)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.   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3−2</m:t>
                        </m:r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. 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3+2</m:t>
                        </m:r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=9−6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+6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</a:endParaRPr>
              </a:p>
              <a:p>
                <a:r>
                  <a:rPr lang="en-US" sz="2400" b="0" dirty="0">
                    <a:solidFill>
                      <a:schemeClr val="accent3">
                        <a:lumMod val="50000"/>
                      </a:schemeClr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=9+4=13</m:t>
                    </m:r>
                  </m:oMath>
                </a14:m>
                <a:endParaRPr lang="en-US" sz="2400" b="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                  </m:t>
                      </m:r>
                      <m:r>
                        <a:rPr lang="en-US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9+4</m:t>
                      </m:r>
                      <m:r>
                        <a:rPr lang="en-US" sz="24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R</m:t>
                          </m:r>
                          <m:r>
                            <a:rPr lang="en-US" sz="24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+(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I</m:t>
                          </m:r>
                          <m:r>
                            <a:rPr lang="en-US" sz="24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iv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   =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3+2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=3−2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866775"/>
                <a:ext cx="8248650" cy="5765809"/>
              </a:xfrm>
              <a:prstGeom prst="rect">
                <a:avLst/>
              </a:prstGeom>
              <a:blipFill rotWithShape="1">
                <a:blip r:embed="rId2"/>
                <a:stretch>
                  <a:fillRect l="-1552" t="-1163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9542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452718"/>
            <a:ext cx="8538693" cy="140053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Geometrical Representation of Complex Numbers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(Argand Diagram)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171451" y="2052925"/>
                <a:ext cx="5774910" cy="46622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just"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Let OX and OY be the x-axis and y-axis respectively. Then, any Complex Number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7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7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7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7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𝑖𝑦</m:t>
                      </m:r>
                    </m:oMath>
                  </m:oMathPara>
                </a14:m>
                <a:endParaRPr lang="en-US" sz="74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sz="26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we associate an unique point P with coordinates </a:t>
                </a:r>
              </a:p>
              <a:p>
                <a:pPr marL="0" indent="0" algn="just"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(x, y) in the plane which is called the z-plane or the Complex plane or Argand Diagram.</a:t>
                </a:r>
              </a:p>
              <a:p>
                <a:pPr marL="0" indent="0" algn="just"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If a Complex Number is purely real, then its imaginary part is zero. Therefore, a purely real number is represented by a point on x-axis.</a:t>
                </a:r>
              </a:p>
              <a:p>
                <a:pPr marL="0" indent="0"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 purely imaginary Complex Number is represented by a point on y-axis. Therefore x-axis is known as the real axis and y-axis as the imaginary axis. </a:t>
                </a:r>
              </a:p>
              <a:p>
                <a:endParaRPr lang="en-US" sz="80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1" y="2052925"/>
                <a:ext cx="5774910" cy="4662200"/>
              </a:xfrm>
              <a:blipFill rotWithShape="1">
                <a:blip r:embed="rId2"/>
                <a:stretch>
                  <a:fillRect l="-1056" t="-1961" r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60" y="2066925"/>
            <a:ext cx="3102390" cy="300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33759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339" y="1448290"/>
            <a:ext cx="69749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General form of a Complex Number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Negative Complex Number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Equality of  Complex Numbers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Operations on Complex Numbers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Complex Conjugate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Geometrical Representation of Complex Numbers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Polar (Trigonometric) form of a Complex Number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Multiplication and Division of a Complex Number Polar (Trigonometric) form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Graphical Addition and Subtraction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v"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339" y="744293"/>
            <a:ext cx="502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7316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3487" y="1526026"/>
                <a:ext cx="8391680" cy="508715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Let the point P(x, y) represent the Complex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The length of the line segment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OP 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be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r 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and the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angle X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P 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be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lang="en-US" b="1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OP</a:t>
                </a:r>
                <a:r>
                  <a:rPr lang="en-US" b="1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OM</a:t>
                </a:r>
                <a:r>
                  <a:rPr lang="en-US" b="1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MP</a:t>
                </a:r>
                <a:r>
                  <a:rPr lang="en-US" b="1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OM</a:t>
                </a:r>
                <a:r>
                  <a:rPr lang="en-US" b="1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+ ON</a:t>
                </a:r>
                <a:r>
                  <a:rPr lang="en-US" b="1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x</a:t>
                </a:r>
                <a:r>
                  <a:rPr lang="en-US" b="1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y</a:t>
                </a:r>
                <a:r>
                  <a:rPr lang="en-US" b="1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∴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r 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 = x 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y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   </a:t>
                </a:r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Z = 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𝑆𝑖𝑛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; (r &gt;0)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Then r 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is called the modulus of z and denoted by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= x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y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400" baseline="30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z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487" y="1526026"/>
                <a:ext cx="8391680" cy="5087155"/>
              </a:xfrm>
              <a:blipFill rotWithShape="1">
                <a:blip r:embed="rId2"/>
                <a:stretch>
                  <a:fillRect l="-726" t="-1198" b="-2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68" y="2140400"/>
            <a:ext cx="3001453" cy="2790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9056" y="30101"/>
            <a:ext cx="8371268" cy="1131383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Polar (Trigonometric) form of a Complex Number</a:t>
            </a:r>
          </a:p>
        </p:txBody>
      </p:sp>
    </p:spTree>
    <p:extLst>
      <p:ext uri="{BB962C8B-B14F-4D97-AF65-F5344CB8AC3E}">
        <p14:creationId xmlns:p14="http://schemas.microsoft.com/office/powerpoint/2010/main" val="350118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25" y="1222183"/>
                <a:ext cx="5853419" cy="579463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is called argument of Z and the position of OP is unique and corresponds to only one value of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in the range –π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This value is the principal argument and is written arg(z). 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Other values being given by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+ 2k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(where k is any non-zero integer) represents the infinitive set of argument and is written as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Arg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(z). 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Note that the zero Complex Number does not define argument. 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For the Complex Numbe</a:t>
                </a:r>
                <a:r>
                  <a:rPr lang="en-US" sz="22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r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=2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</m:t>
                        </m:r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5 </m:t>
                            </m:r>
                            <m:r>
                              <a:rPr lang="en-US" sz="22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</m:t>
                        </m:r>
                        <m:r>
                          <a:rPr lang="en-US" sz="22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𝑆𝑖𝑛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5 </m:t>
                            </m:r>
                            <m:r>
                              <a:rPr lang="en-US" sz="22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sz="22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OP</m:t>
                    </m:r>
                    <m: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X</m:t>
                    </m:r>
                    <m:acc>
                      <m:accPr>
                        <m:chr m:val="̂"/>
                        <m:ctrlPr>
                          <a:rPr lang="en-US" sz="22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arg</m:t>
                    </m:r>
                    <m:r>
                      <a:rPr lang="en-US" sz="22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,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Arg</m:t>
                    </m:r>
                    <m: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)=2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sz="22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2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(where  k is non zero integer)</a:t>
                </a:r>
                <a:endParaRPr lang="en-US" sz="22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25" y="1222183"/>
                <a:ext cx="5853419" cy="5794634"/>
              </a:xfrm>
              <a:blipFill rotWithShape="1">
                <a:blip r:embed="rId2"/>
                <a:stretch>
                  <a:fillRect l="-1250" t="-1157" r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469819" y="3465934"/>
            <a:ext cx="3520825" cy="3243744"/>
            <a:chOff x="5648325" y="1499706"/>
            <a:chExt cx="3520825" cy="324374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234438" y="1676400"/>
              <a:ext cx="27475" cy="306705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5648325" y="3374151"/>
              <a:ext cx="3368676" cy="3580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6098922" y="2409826"/>
              <a:ext cx="1133587" cy="976408"/>
              <a:chOff x="6098922" y="2409826"/>
              <a:chExt cx="1133587" cy="976408"/>
            </a:xfrm>
          </p:grpSpPr>
          <p:sp>
            <p:nvSpPr>
              <p:cNvPr id="33" name="Oval 32"/>
              <p:cNvSpPr/>
              <p:nvPr/>
            </p:nvSpPr>
            <p:spPr>
              <a:xfrm flipH="1">
                <a:off x="6098922" y="2409826"/>
                <a:ext cx="45719" cy="45719"/>
              </a:xfrm>
              <a:prstGeom prst="ellipse">
                <a:avLst/>
              </a:prstGeom>
              <a:solidFill>
                <a:srgbClr val="0041C4"/>
              </a:solidFill>
              <a:ln>
                <a:solidFill>
                  <a:srgbClr val="0041C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6153150" y="2457450"/>
                <a:ext cx="1079359" cy="928784"/>
              </a:xfrm>
              <a:prstGeom prst="line">
                <a:avLst/>
              </a:prstGeom>
              <a:ln>
                <a:solidFill>
                  <a:srgbClr val="0041C4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7201282" y="1499706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8503218" y="3374151"/>
                  <a:ext cx="5549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>
                          <a:solidFill>
                            <a:schemeClr val="bg1"/>
                          </a:solidFill>
                          <a:latin typeface="Cambria Math"/>
                        </a:rPr>
                        <m:t>R</m:t>
                      </m:r>
                    </m:oMath>
                  </a14:m>
                  <a:r>
                    <a:rPr lang="en-US" sz="120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e(z)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3218" y="3374151"/>
                  <a:ext cx="554960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4396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/>
            <p:cNvSpPr txBox="1"/>
            <p:nvPr/>
          </p:nvSpPr>
          <p:spPr>
            <a:xfrm>
              <a:off x="7017260" y="3397595"/>
              <a:ext cx="285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O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913952" y="3188718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6768952" y="1670448"/>
                  <a:ext cx="507703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I</m:t>
                      </m:r>
                    </m:oMath>
                  </a14:m>
                  <a:r>
                    <a:rPr lang="en-US" sz="100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m(z)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8952" y="1670448"/>
                  <a:ext cx="507703" cy="2462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3571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Arc 71"/>
            <p:cNvSpPr/>
            <p:nvPr/>
          </p:nvSpPr>
          <p:spPr>
            <a:xfrm rot="20038143">
              <a:off x="7032389" y="3027316"/>
              <a:ext cx="592984" cy="602624"/>
            </a:xfrm>
            <a:prstGeom prst="arc">
              <a:avLst>
                <a:gd name="adj1" fmla="val 13362042"/>
                <a:gd name="adj2" fmla="val 1963708"/>
              </a:avLst>
            </a:prstGeom>
            <a:ln>
              <a:solidFill>
                <a:schemeClr val="accent3">
                  <a:lumMod val="75000"/>
                </a:schemeClr>
              </a:solidFill>
              <a:headEnd type="stealt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224106" y="3045015"/>
                  <a:ext cx="331680" cy="3553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9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9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5 </m:t>
                            </m:r>
                            <m:r>
                              <a:rPr lang="en-US" sz="9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9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4106" y="3045015"/>
                  <a:ext cx="331680" cy="3553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9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6184647" y="2180451"/>
              <a:ext cx="311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99056" y="30101"/>
            <a:ext cx="8371268" cy="1131383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Polar (Trigonometric) form of a Complex Number-Cont.,</a:t>
            </a:r>
          </a:p>
        </p:txBody>
      </p:sp>
    </p:spTree>
    <p:extLst>
      <p:ext uri="{BB962C8B-B14F-4D97-AF65-F5344CB8AC3E}">
        <p14:creationId xmlns:p14="http://schemas.microsoft.com/office/powerpoint/2010/main" val="1308514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01468" y="1719355"/>
                <a:ext cx="5386152" cy="3813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=</m:t>
                      </m:r>
                      <m:r>
                        <a:rPr lang="en-US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=</m:t>
                      </m:r>
                      <m:r>
                        <a:rPr lang="en-US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OP</m:t>
                    </m:r>
                    <m: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;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X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m:rPr>
                        <m:sty m:val="p"/>
                      </m:rP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P</m:t>
                    </m:r>
                    <m: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arg</m:t>
                    </m:r>
                    <m:r>
                      <a:rPr lang="en-US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</a:t>
                </a:r>
              </a:p>
              <a:p>
                <a:endParaRPr lang="en-US" dirty="0">
                  <a:solidFill>
                    <a:schemeClr val="accent3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Arg</m:t>
                    </m:r>
                    <m: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z</m:t>
                    </m:r>
                    <m: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)=2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k</m:t>
                    </m:r>
                    <m: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(where  k is non zero integer)</a:t>
                </a:r>
                <a:endParaRPr lang="en-US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68" y="1719355"/>
                <a:ext cx="5386152" cy="3813673"/>
              </a:xfrm>
              <a:prstGeom prst="rect">
                <a:avLst/>
              </a:prstGeom>
              <a:blipFill rotWithShape="1">
                <a:blip r:embed="rId2"/>
                <a:stretch>
                  <a:fillRect l="-905" b="-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147346" y="1499706"/>
            <a:ext cx="3781174" cy="3846994"/>
            <a:chOff x="5211514" y="1499706"/>
            <a:chExt cx="3781174" cy="3846994"/>
          </a:xfrm>
        </p:grpSpPr>
        <p:sp>
          <p:nvSpPr>
            <p:cNvPr id="46" name="Oval 45"/>
            <p:cNvSpPr/>
            <p:nvPr/>
          </p:nvSpPr>
          <p:spPr>
            <a:xfrm flipH="1">
              <a:off x="5773569" y="4076701"/>
              <a:ext cx="45719" cy="45719"/>
            </a:xfrm>
            <a:prstGeom prst="ellipse">
              <a:avLst/>
            </a:prstGeom>
            <a:solidFill>
              <a:srgbClr val="0041C4"/>
            </a:solidFill>
            <a:ln>
              <a:solidFill>
                <a:srgbClr val="0041C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211514" y="1499706"/>
              <a:ext cx="3781174" cy="3846994"/>
              <a:chOff x="5387976" y="1499706"/>
              <a:chExt cx="3781174" cy="3846994"/>
            </a:xfrm>
          </p:grpSpPr>
          <p:cxnSp>
            <p:nvCxnSpPr>
              <p:cNvPr id="2" name="Straight Arrow Connector 1"/>
              <p:cNvCxnSpPr/>
              <p:nvPr/>
            </p:nvCxnSpPr>
            <p:spPr>
              <a:xfrm>
                <a:off x="7234438" y="1676400"/>
                <a:ext cx="9525" cy="36703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3" name="Straight Arrow Connector 2"/>
              <p:cNvCxnSpPr/>
              <p:nvPr/>
            </p:nvCxnSpPr>
            <p:spPr>
              <a:xfrm flipH="1" flipV="1">
                <a:off x="5387976" y="3390900"/>
                <a:ext cx="3629024" cy="1905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  <a:effectLst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5931771" y="3416975"/>
                <a:ext cx="1304998" cy="692887"/>
              </a:xfrm>
              <a:prstGeom prst="line">
                <a:avLst/>
              </a:prstGeom>
              <a:ln>
                <a:solidFill>
                  <a:srgbClr val="0041C4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503218" y="3374151"/>
                    <a:ext cx="5549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chemeClr val="bg1"/>
                            </a:solidFill>
                            <a:latin typeface="Cambria Math"/>
                          </a:rPr>
                          <m:t>R</m:t>
                        </m:r>
                      </m:oMath>
                    </a14:m>
                    <a:r>
                      <a:rPr lang="en-US" sz="12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e(z)</a:t>
                    </a: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3218" y="3374151"/>
                    <a:ext cx="554960" cy="27699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4396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6768952" y="1670448"/>
                    <a:ext cx="507703" cy="2462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0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I</m:t>
                        </m:r>
                      </m:oMath>
                    </a14:m>
                    <a:r>
                      <a:rPr lang="en-US" sz="1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m(z)</a:t>
                    </a:r>
                    <a:endParaRPr lang="en-US" sz="1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8952" y="1670448"/>
                    <a:ext cx="507703" cy="24622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3571" b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Arc 42"/>
              <p:cNvSpPr/>
              <p:nvPr/>
            </p:nvSpPr>
            <p:spPr>
              <a:xfrm rot="13559394" flipH="1">
                <a:off x="7100948" y="3108637"/>
                <a:ext cx="592984" cy="602624"/>
              </a:xfrm>
              <a:prstGeom prst="arc">
                <a:avLst>
                  <a:gd name="adj1" fmla="val 14384940"/>
                  <a:gd name="adj2" fmla="val 2494986"/>
                </a:avLst>
              </a:prstGeom>
              <a:ln>
                <a:solidFill>
                  <a:schemeClr val="accent3">
                    <a:lumMod val="75000"/>
                  </a:schemeClr>
                </a:solidFill>
                <a:headEnd type="stealt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7291853" y="3379990"/>
                    <a:ext cx="331680" cy="3553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9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oMath>
                      </m:oMathPara>
                    </a14:m>
                    <a:endParaRPr lang="en-US" sz="9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1853" y="3379990"/>
                    <a:ext cx="331680" cy="35535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735263" y="3066447"/>
                    <a:ext cx="331680" cy="3516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9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oMath>
                      </m:oMathPara>
                    </a14:m>
                    <a:endParaRPr lang="en-US" sz="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5263" y="3066447"/>
                    <a:ext cx="331680" cy="35163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74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TextBox 48"/>
              <p:cNvSpPr txBox="1"/>
              <p:nvPr/>
            </p:nvSpPr>
            <p:spPr>
              <a:xfrm>
                <a:off x="5682744" y="3983920"/>
                <a:ext cx="3114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198669" y="3178520"/>
                <a:ext cx="285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01282" y="1499706"/>
                <a:ext cx="2551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913952" y="3188718"/>
                <a:ext cx="2551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</a:p>
            </p:txBody>
          </p:sp>
          <p:sp>
            <p:nvSpPr>
              <p:cNvPr id="22" name="Arc 21"/>
              <p:cNvSpPr/>
              <p:nvPr/>
            </p:nvSpPr>
            <p:spPr>
              <a:xfrm rot="8040606" flipH="1" flipV="1">
                <a:off x="6980162" y="3120441"/>
                <a:ext cx="592984" cy="602624"/>
              </a:xfrm>
              <a:prstGeom prst="arc">
                <a:avLst>
                  <a:gd name="adj1" fmla="val 12170705"/>
                  <a:gd name="adj2" fmla="val 2494986"/>
                </a:avLst>
              </a:prstGeom>
              <a:ln>
                <a:solidFill>
                  <a:schemeClr val="accent3">
                    <a:lumMod val="75000"/>
                  </a:schemeClr>
                </a:solidFill>
                <a:headEnd type="stealt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99056" y="30101"/>
            <a:ext cx="8371268" cy="1131383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Polar (Trigonometric) form of a Complex Number-Cont.,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74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25" y="452718"/>
            <a:ext cx="8657617" cy="140053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Multiplication and Division of a Complex Number Polar (Trigonometric) Form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485776" y="1646238"/>
                <a:ext cx="8286750" cy="521176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457207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sz="24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Let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𝑐𝑜𝑠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𝑠𝑖𝑛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 </a:t>
                </a:r>
                <a:r>
                  <a:rPr lang="en-US" sz="24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and</a:t>
                </a:r>
                <a:r>
                  <a:rPr lang="en-US" sz="2400" dirty="0">
                    <a:solidFill>
                      <a:schemeClr val="bg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𝑐𝑜𝑠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𝑠𝑖𝑛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dirty="0">
                    <a:solidFill>
                      <a:schemeClr val="bg1"/>
                    </a:solidFill>
                  </a:rPr>
                </a:b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br>
                  <a:rPr lang="en-US" sz="2400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𝑐𝑜𝑠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𝑠𝑖𝑛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𝑐𝑜𝑠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𝑠𝑖𝑛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pPr/>
                <a:br>
                  <a:rPr lang="en-US" sz="2000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/>
                <a:br>
                  <a:rPr lang="en-US" sz="2000" i="1" dirty="0">
                    <a:solidFill>
                      <a:schemeClr val="bg1"/>
                    </a:solidFill>
                    <a:latin typeface="Cambria Math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000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/>
                <a:br>
                  <a:rPr lang="en-US" sz="2000" i="1" dirty="0">
                    <a:solidFill>
                      <a:schemeClr val="bg1"/>
                    </a:solidFill>
                    <a:latin typeface="Cambria Math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000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/>
                <a:br>
                  <a:rPr lang="en-US" sz="2000" i="1" dirty="0">
                    <a:solidFill>
                      <a:schemeClr val="bg1"/>
                    </a:solidFill>
                    <a:latin typeface="Cambria Math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cos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sin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/>
                <a:br>
                  <a:rPr lang="en-US" sz="2000" i="1" dirty="0">
                    <a:solidFill>
                      <a:schemeClr val="bg1"/>
                    </a:solidFill>
                    <a:latin typeface="Cambria Math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 ⇔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/>
                <a:br>
                  <a:rPr lang="en-US" sz="2400" i="1" dirty="0">
                    <a:solidFill>
                      <a:schemeClr val="bg1"/>
                    </a:solidFill>
                    <a:latin typeface="Cambria Math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arg</m:t>
                          </m:r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arg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⁡)=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arg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)+</m:t>
                      </m:r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arg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br>
                  <a:rPr lang="en-US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6" y="1646238"/>
                <a:ext cx="8286750" cy="5211762"/>
              </a:xfrm>
              <a:prstGeom prst="rect">
                <a:avLst/>
              </a:prstGeom>
              <a:blipFill>
                <a:blip r:embed="rId2"/>
                <a:stretch>
                  <a:fillRect l="-1177" t="-9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556208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316756" y="1339647"/>
                <a:ext cx="8493869" cy="564594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457207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/>
                <a:br>
                  <a:rPr lang="en-US" sz="2000" i="1" dirty="0">
                    <a:solidFill>
                      <a:schemeClr val="bg1"/>
                    </a:solidFill>
                    <a:latin typeface="Cambria Math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dirty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/>
                <a:br>
                  <a:rPr lang="en-US" sz="2000" i="1" dirty="0">
                    <a:solidFill>
                      <a:schemeClr val="bg1"/>
                    </a:solidFill>
                    <a:latin typeface="Cambria Math"/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i="1" dirty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:br>
                  <a:rPr lang="en-US" sz="2000" i="1" dirty="0">
                    <a:solidFill>
                      <a:schemeClr val="bg1"/>
                    </a:solidFill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(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/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[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]+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𝑖𝑠𝑖𝑛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ea typeface="Cambria Math"/>
                </a:endParaRPr>
              </a:p>
              <a:p>
                <a:br>
                  <a:rPr lang="en-US" sz="2000" dirty="0">
                    <a:solidFill>
                      <a:schemeClr val="bg1"/>
                    </a:solidFill>
                    <a:ea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000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1"/>
                        </a:solidFill>
                        <a:latin typeface="Cambria Math"/>
                      </a:rPr>
                      <m:t>arg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bg1"/>
                        </a:solidFill>
                        <a:latin typeface="Cambria Math"/>
                      </a:rPr>
                      <m:t>arg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br>
                  <a:rPr lang="en-US" sz="2000" dirty="0"/>
                </a:br>
                <a:br>
                  <a:rPr lang="en-US" sz="2400" dirty="0">
                    <a:solidFill>
                      <a:schemeClr val="bg1"/>
                    </a:solidFill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56" y="1339647"/>
                <a:ext cx="8493869" cy="5645949"/>
              </a:xfrm>
              <a:prstGeom prst="rect">
                <a:avLst/>
              </a:prstGeom>
              <a:blipFill rotWithShape="1">
                <a:blip r:embed="rId2"/>
                <a:stretch>
                  <a:fillRect l="-1149" b="-1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4825" y="165627"/>
            <a:ext cx="8657617" cy="140053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Multiplication and Division of a Complex Number Polar (Trigonometric) Form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Cont.,</a:t>
            </a:r>
          </a:p>
        </p:txBody>
      </p:sp>
    </p:spTree>
    <p:extLst>
      <p:ext uri="{BB962C8B-B14F-4D97-AF65-F5344CB8AC3E}">
        <p14:creationId xmlns:p14="http://schemas.microsoft.com/office/powerpoint/2010/main" val="2077295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0029" y="282059"/>
                <a:ext cx="7895321" cy="7169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Example:</a:t>
                </a:r>
                <a:r>
                  <a:rPr lang="en-US" sz="2400" dirty="0">
                    <a:solidFill>
                      <a:schemeClr val="bg1"/>
                    </a:solidFill>
                    <a:ea typeface="Cambria Math"/>
                  </a:rPr>
                  <a:t>  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=5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b="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00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=5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. </m:t>
                      </m:r>
                      <m:r>
                        <a:rPr lang="en-US" sz="20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          =5.  </m:t>
                      </m:r>
                      <m:r>
                        <a:rPr lang="en-US" sz="2000" i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2000" b="0" i="1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2000" b="0" i="1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endParaRPr lang="en-US" sz="2000" b="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          =10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7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7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endParaRPr lang="en-US" sz="2000" b="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endParaRPr lang="en-US" sz="2000" b="0" i="1" dirty="0">
                  <a:solidFill>
                    <a:schemeClr val="accent4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5[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US" sz="2000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accent3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US" sz="2000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chemeClr val="accent3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US" sz="2000" b="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endParaRPr lang="en-US" sz="2000" b="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r>
                  <a:rPr lang="en-US" sz="2000" b="0" dirty="0">
                    <a:solidFill>
                      <a:schemeClr val="accent3">
                        <a:lumMod val="50000"/>
                      </a:schemeClr>
                    </a:solidFill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accent3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00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endParaRPr lang="en-US" sz="200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r>
                  <a:rPr lang="en-US" sz="2000" b="0" dirty="0">
                    <a:solidFill>
                      <a:schemeClr val="accent3">
                        <a:lumMod val="50000"/>
                      </a:schemeClr>
                    </a:solidFill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[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0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𝑖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0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29" y="282059"/>
                <a:ext cx="7895321" cy="7169912"/>
              </a:xfrm>
              <a:prstGeom prst="rect">
                <a:avLst/>
              </a:prstGeom>
              <a:blipFill rotWithShape="1">
                <a:blip r:embed="rId2"/>
                <a:stretch>
                  <a:fillRect l="-849" t="-1105" b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156729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811565" cy="140053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 the points  P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 P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represent the Complex Numbers on an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argand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diagram.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8175" y="1300449"/>
                <a:ext cx="7357961" cy="5471825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The Complex Number represent the point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Q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such that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𝑄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/>
                            </a:solidFill>
                            <a:latin typeface="Cambria Math"/>
                          </a:rPr>
                          <m:t>n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≡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≡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/>
                      </a:rPr>
                      <m:t>∴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≡(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and</a:t>
                </a:r>
                <a:r>
                  <a:rPr lang="en-US" sz="3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≡(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From the knowledge of the coordinate Geometry</a:t>
                </a:r>
                <a:r>
                  <a:rPr lang="en-US" sz="38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Q</m:t>
                      </m:r>
                      <m:r>
                        <a:rPr lang="en-US" sz="38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+ </m:t>
                              </m:r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+ </m:t>
                              </m:r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3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,</m:t>
                          </m:r>
                          <m:f>
                            <m:fPr>
                              <m:ctrlP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+ </m:t>
                              </m:r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+ </m:t>
                              </m:r>
                              <m:r>
                                <a:rPr lang="en-US" sz="3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latin typeface="Cambria Math"/>
                      </a:rPr>
                      <m:t>∴ 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The Complex Number represent the point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Q</m:t>
                    </m:r>
                  </m:oMath>
                </a14:m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;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sub>
                    </m:sSub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sub>
                    </m:sSub>
                    <m:r>
                      <a:rPr lang="en-US" sz="4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+  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 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 =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4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Let M be the midpoint of P</a:t>
                </a:r>
                <a:r>
                  <a:rPr lang="en-US" sz="4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P</a:t>
                </a:r>
                <a:r>
                  <a:rPr lang="en-US" sz="4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en-US" sz="4400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, then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44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175" y="1300449"/>
                <a:ext cx="7357961" cy="5471825"/>
              </a:xfrm>
              <a:blipFill rotWithShape="1">
                <a:blip r:embed="rId2"/>
                <a:stretch>
                  <a:fillRect l="-1326" t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909919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5410" y="1019175"/>
                <a:ext cx="7395590" cy="435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Example:</a:t>
                </a:r>
              </a:p>
              <a:p>
                <a:endParaRPr lang="en-US" dirty="0">
                  <a:solidFill>
                    <a:srgbClr val="00206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2+3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en-US" sz="2400" b="0" dirty="0">
                  <a:solidFill>
                    <a:schemeClr val="accent3">
                      <a:lumMod val="50000"/>
                    </a:schemeClr>
                  </a:solidFill>
                  <a:ea typeface="Cambria Math"/>
                </a:endParaRP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4+6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endParaRPr lang="en-US" sz="2400" b="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Q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QP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2+3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+3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4+6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2+3</m:t>
                            </m:r>
                          </m:den>
                        </m:f>
                      </m:e>
                    </m:d>
                  </m:oMath>
                </a14:m>
                <a:endParaRPr lang="en-US" sz="2400" b="0" i="1" dirty="0">
                  <a:solidFill>
                    <a:schemeClr val="accent3">
                      <a:lumMod val="50000"/>
                    </a:schemeClr>
                  </a:solidFill>
                  <a:latin typeface="Cambria Math"/>
                  <a:ea typeface="Cambria Math"/>
                </a:endParaRP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16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24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Mid point of 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P</a:t>
                </a:r>
                <a:r>
                  <a:rPr lang="en-US" sz="2400" baseline="-25000" dirty="0">
                    <a:solidFill>
                      <a:schemeClr val="accent3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P</a:t>
                </a:r>
                <a:r>
                  <a:rPr lang="en-US" sz="2400" baseline="-25000" dirty="0">
                    <a:solidFill>
                      <a:schemeClr val="accent3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+(4+6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10" y="1019175"/>
                <a:ext cx="7395590" cy="4357411"/>
              </a:xfrm>
              <a:prstGeom prst="rect">
                <a:avLst/>
              </a:prstGeom>
              <a:blipFill rotWithShape="1">
                <a:blip r:embed="rId2"/>
                <a:stretch>
                  <a:fillRect l="-1236" t="-1119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195093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6" y="284092"/>
            <a:ext cx="8548084" cy="666865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Graphical Addition and Subtraction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3487" y="1222116"/>
                <a:ext cx="8265546" cy="313961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Let P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and P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represent the Complex Numbers Z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and Z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Complete the parallelogram OP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PP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E is the midpoint of diagonals of the parallelogram.</a:t>
                </a:r>
              </a:p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Let point P represent the Complex Number Z;</a:t>
                </a:r>
              </a:p>
              <a:p>
                <a:pPr marL="0" indent="0" algn="just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Z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487" y="1222116"/>
                <a:ext cx="8265546" cy="3139615"/>
              </a:xfrm>
              <a:blipFill rotWithShape="1">
                <a:blip r:embed="rId2"/>
                <a:stretch>
                  <a:fillRect l="-1254" t="-1550" b="-4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894705" y="3295457"/>
            <a:ext cx="3444122" cy="2964777"/>
            <a:chOff x="4103251" y="3139809"/>
            <a:chExt cx="3444122" cy="2964777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5176271" y="4048596"/>
              <a:ext cx="1272520" cy="313135"/>
            </a:xfrm>
            <a:prstGeom prst="line">
              <a:avLst/>
            </a:prstGeom>
            <a:ln>
              <a:solidFill>
                <a:srgbClr val="0041C4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4103251" y="3139809"/>
              <a:ext cx="3444122" cy="2964777"/>
              <a:chOff x="4167419" y="3139809"/>
              <a:chExt cx="3444122" cy="2964777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4612269" y="3144282"/>
                <a:ext cx="25624" cy="296030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4167419" y="5479061"/>
                <a:ext cx="3233506" cy="1915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  <a:effectLst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637893" y="5160686"/>
                <a:ext cx="1272520" cy="313135"/>
              </a:xfrm>
              <a:prstGeom prst="line">
                <a:avLst/>
              </a:prstGeom>
              <a:ln>
                <a:solidFill>
                  <a:srgbClr val="0041C4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625081" y="3139809"/>
                <a:ext cx="2551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056581" y="5498220"/>
                    <a:ext cx="5549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chemeClr val="bg1"/>
                            </a:solidFill>
                            <a:latin typeface="Cambria Math"/>
                          </a:rPr>
                          <m:t>R</m:t>
                        </m:r>
                      </m:oMath>
                    </a14:m>
                    <a:r>
                      <a:rPr lang="en-US" sz="12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e(z)</a:t>
                    </a: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6581" y="5498220"/>
                    <a:ext cx="554960" cy="276999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4396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TextBox 19"/>
              <p:cNvSpPr txBox="1"/>
              <p:nvPr/>
            </p:nvSpPr>
            <p:spPr>
              <a:xfrm>
                <a:off x="4415727" y="5445487"/>
                <a:ext cx="2856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197462" y="5237570"/>
                <a:ext cx="2551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167419" y="3185942"/>
                <a:ext cx="49725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Im</a:t>
                </a:r>
                <a:r>
                  <a:rPr lang="en-US" sz="1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(z)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4631487" y="4367888"/>
                <a:ext cx="538378" cy="1101484"/>
              </a:xfrm>
              <a:prstGeom prst="line">
                <a:avLst/>
              </a:prstGeom>
              <a:ln>
                <a:solidFill>
                  <a:srgbClr val="0041C4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904007" y="4052480"/>
                <a:ext cx="538378" cy="1101484"/>
              </a:xfrm>
              <a:prstGeom prst="line">
                <a:avLst/>
              </a:prstGeom>
              <a:ln>
                <a:solidFill>
                  <a:srgbClr val="0041C4"/>
                </a:solidFill>
                <a:prstDash val="das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5169865" y="4361732"/>
                <a:ext cx="727736" cy="792232"/>
              </a:xfrm>
              <a:prstGeom prst="line">
                <a:avLst/>
              </a:prstGeom>
              <a:ln>
                <a:solidFill>
                  <a:srgbClr val="0041C4"/>
                </a:solidFill>
                <a:prstDash val="sysDas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4625081" y="4073394"/>
                <a:ext cx="1772544" cy="1397745"/>
              </a:xfrm>
              <a:prstGeom prst="line">
                <a:avLst/>
              </a:prstGeom>
              <a:ln>
                <a:solidFill>
                  <a:srgbClr val="0041C4"/>
                </a:solidFill>
                <a:prstDash val="das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5832985" y="5091376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12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902611" y="4126216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12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397625" y="3856553"/>
                <a:ext cx="2728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831445" y="3934329"/>
                    <a:ext cx="114608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1445" y="3934329"/>
                    <a:ext cx="1146083" cy="27699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966510" y="5017628"/>
                    <a:ext cx="109376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6510" y="5017628"/>
                    <a:ext cx="1093761" cy="27699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1676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498764" y="3703911"/>
                    <a:ext cx="96000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8764" y="3703911"/>
                    <a:ext cx="960006" cy="27699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1266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TextBox 43"/>
              <p:cNvSpPr txBox="1"/>
              <p:nvPr/>
            </p:nvSpPr>
            <p:spPr>
              <a:xfrm>
                <a:off x="5403723" y="4475998"/>
                <a:ext cx="2728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151342" y="4966815"/>
                <a:ext cx="98728" cy="85703"/>
                <a:chOff x="6845300" y="4752997"/>
                <a:chExt cx="98728" cy="85703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845300" y="4772266"/>
                  <a:ext cx="66675" cy="6643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877353" y="4752997"/>
                  <a:ext cx="66675" cy="6643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5812531" y="4446874"/>
                <a:ext cx="98728" cy="85703"/>
                <a:chOff x="6845300" y="4752997"/>
                <a:chExt cx="98728" cy="85703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6845300" y="4772266"/>
                  <a:ext cx="66675" cy="6643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877353" y="4752997"/>
                  <a:ext cx="66675" cy="66434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5635695" y="4868629"/>
                <a:ext cx="129044" cy="100001"/>
                <a:chOff x="6752460" y="4596838"/>
                <a:chExt cx="129044" cy="100001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752460" y="4640925"/>
                  <a:ext cx="129044" cy="1811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780232" y="4596838"/>
                  <a:ext cx="37474" cy="10000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5293575" y="4496164"/>
                <a:ext cx="129044" cy="100001"/>
                <a:chOff x="6752460" y="4596838"/>
                <a:chExt cx="129044" cy="100001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6752460" y="4640925"/>
                  <a:ext cx="129044" cy="18118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780232" y="4596838"/>
                  <a:ext cx="37474" cy="10000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3" name="TextBox 52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858926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06" y="1350710"/>
            <a:ext cx="785812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∴  The sum of the Complex Numbers Z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and Z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is represented by the point P such that OP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PP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is a parallelogram.</a:t>
            </a:r>
          </a:p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Q is the point such that OP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QP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is a parallelogram. Then the point Q represent the Complex Number Z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-Z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Draw the line OQ, parallel and equal to the line P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. Then the point Q represent the Complex Number (Z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-Z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15504" y="3493387"/>
            <a:ext cx="5672922" cy="3311786"/>
            <a:chOff x="1763630" y="3357195"/>
            <a:chExt cx="5672922" cy="3311786"/>
          </a:xfrm>
        </p:grpSpPr>
        <p:cxnSp>
          <p:nvCxnSpPr>
            <p:cNvPr id="48" name="Straight Connector 47"/>
            <p:cNvCxnSpPr/>
            <p:nvPr/>
          </p:nvCxnSpPr>
          <p:spPr>
            <a:xfrm flipH="1" flipV="1">
              <a:off x="3800440" y="5056461"/>
              <a:ext cx="605177" cy="724664"/>
            </a:xfrm>
            <a:prstGeom prst="line">
              <a:avLst/>
            </a:prstGeom>
            <a:ln>
              <a:solidFill>
                <a:srgbClr val="0041C4"/>
              </a:solidFill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1763630" y="3357195"/>
              <a:ext cx="5672922" cy="3311786"/>
              <a:chOff x="1763630" y="3357195"/>
              <a:chExt cx="5672922" cy="331178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3174728" y="5074988"/>
                <a:ext cx="538378" cy="1101484"/>
              </a:xfrm>
              <a:prstGeom prst="line">
                <a:avLst/>
              </a:prstGeom>
              <a:ln>
                <a:solidFill>
                  <a:srgbClr val="0041C4"/>
                </a:solidFill>
                <a:prstDash val="dash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4792913" y="4460623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12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763630" y="3357195"/>
                <a:ext cx="5672922" cy="3311786"/>
                <a:chOff x="1779672" y="3357195"/>
                <a:chExt cx="5672922" cy="3311786"/>
              </a:xfrm>
            </p:grpSpPr>
            <p:cxnSp>
              <p:nvCxnSpPr>
                <p:cNvPr id="36" name="Straight Arrow Connector 35"/>
                <p:cNvCxnSpPr/>
                <p:nvPr/>
              </p:nvCxnSpPr>
              <p:spPr>
                <a:xfrm flipH="1">
                  <a:off x="4471819" y="3480995"/>
                  <a:ext cx="1036" cy="3187986"/>
                </a:xfrm>
                <a:prstGeom prst="straightConnector1">
                  <a:avLst/>
                </a:prstGeom>
                <a:ln>
                  <a:solidFill>
                    <a:srgbClr val="003300"/>
                  </a:solidFill>
                  <a:headEnd type="triangle"/>
                  <a:tailEnd type="triangle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 flipH="1" flipV="1">
                  <a:off x="1779672" y="5791791"/>
                  <a:ext cx="5456215" cy="43143"/>
                </a:xfrm>
                <a:prstGeom prst="straightConnector1">
                  <a:avLst/>
                </a:prstGeom>
                <a:ln>
                  <a:solidFill>
                    <a:srgbClr val="003300"/>
                  </a:solidFill>
                  <a:headEnd type="triangle"/>
                  <a:tailEnd type="triangle"/>
                </a:ln>
                <a:effectLst/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4472855" y="3357195"/>
                  <a:ext cx="25519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y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6891543" y="5834933"/>
                      <a:ext cx="56105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R</m:t>
                          </m:r>
                        </m:oMath>
                      </a14:m>
                      <a:r>
                        <a:rPr lang="en-US" sz="12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e(z)</a:t>
                      </a:r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91543" y="5834933"/>
                      <a:ext cx="561051" cy="276999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r="-326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1" name="TextBox 40"/>
                <p:cNvSpPr txBox="1"/>
                <p:nvPr/>
              </p:nvSpPr>
              <p:spPr>
                <a:xfrm>
                  <a:off x="4250689" y="5782200"/>
                  <a:ext cx="28565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032424" y="5574283"/>
                  <a:ext cx="25519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4002381" y="3522655"/>
                      <a:ext cx="507703" cy="2462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0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I</m:t>
                          </m:r>
                        </m:oMath>
                      </a14:m>
                      <a:r>
                        <a:rPr lang="en-US" sz="1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m(z)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Rectangle 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02381" y="3522655"/>
                      <a:ext cx="507703" cy="246221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r="-3614" b="-12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4466449" y="4704601"/>
                  <a:ext cx="538378" cy="1101484"/>
                </a:xfrm>
                <a:prstGeom prst="line">
                  <a:avLst/>
                </a:prstGeom>
                <a:ln>
                  <a:solidFill>
                    <a:srgbClr val="0041C4"/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3766860" y="4695763"/>
                  <a:ext cx="1272520" cy="313135"/>
                </a:xfrm>
                <a:prstGeom prst="line">
                  <a:avLst/>
                </a:prstGeom>
                <a:ln>
                  <a:solidFill>
                    <a:srgbClr val="0041C4"/>
                  </a:solidFill>
                  <a:prstDash val="dash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5004827" y="4698445"/>
                  <a:ext cx="727736" cy="792232"/>
                </a:xfrm>
                <a:prstGeom prst="line">
                  <a:avLst/>
                </a:prstGeom>
                <a:ln>
                  <a:solidFill>
                    <a:srgbClr val="0041C4"/>
                  </a:solidFill>
                  <a:prstDash val="sysDash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/>
                <p:cNvSpPr txBox="1"/>
                <p:nvPr/>
              </p:nvSpPr>
              <p:spPr>
                <a:xfrm>
                  <a:off x="5708976" y="5445259"/>
                  <a:ext cx="32893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</a:t>
                  </a:r>
                  <a:r>
                    <a:rPr lang="en-US" sz="1200" baseline="-2500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3524309" y="4779462"/>
                  <a:ext cx="28565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Q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5854814" y="5263375"/>
                      <a:ext cx="114608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54814" y="5263375"/>
                      <a:ext cx="1146083" cy="276999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4867690" y="4252591"/>
                      <a:ext cx="109376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67690" y="4252591"/>
                      <a:ext cx="1093761" cy="276999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r="-1676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2738491" y="4617776"/>
                      <a:ext cx="96000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38491" y="4617776"/>
                      <a:ext cx="960006" cy="276999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r="-1266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6" name="TextBox 55"/>
                <p:cNvSpPr txBox="1"/>
                <p:nvPr/>
              </p:nvSpPr>
              <p:spPr>
                <a:xfrm>
                  <a:off x="3020302" y="6172224"/>
                  <a:ext cx="35298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</a:t>
                  </a:r>
                  <a:r>
                    <a:rPr lang="en-US" sz="1200" baseline="-2500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en-US" sz="1200" baseline="30000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’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2638354" y="6243027"/>
                      <a:ext cx="475835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8354" y="6243027"/>
                      <a:ext cx="475835" cy="276999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r="-3846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4472855" y="5497399"/>
                  <a:ext cx="1272520" cy="313135"/>
                </a:xfrm>
                <a:prstGeom prst="line">
                  <a:avLst/>
                </a:prstGeom>
                <a:ln>
                  <a:solidFill>
                    <a:srgbClr val="0041C4"/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up 57"/>
                <p:cNvGrpSpPr/>
                <p:nvPr/>
              </p:nvGrpSpPr>
              <p:grpSpPr>
                <a:xfrm>
                  <a:off x="4995666" y="5628470"/>
                  <a:ext cx="98728" cy="85703"/>
                  <a:chOff x="6845300" y="4752997"/>
                  <a:chExt cx="98728" cy="85703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6845300" y="4772266"/>
                    <a:ext cx="66675" cy="66434"/>
                  </a:xfrm>
                  <a:prstGeom prst="line">
                    <a:avLst/>
                  </a:prstGeom>
                  <a:ln>
                    <a:solidFill>
                      <a:srgbClr val="00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6877353" y="4752997"/>
                    <a:ext cx="66675" cy="66434"/>
                  </a:xfrm>
                  <a:prstGeom prst="line">
                    <a:avLst/>
                  </a:prstGeom>
                  <a:ln>
                    <a:solidFill>
                      <a:srgbClr val="0033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" name="Group 3"/>
                <p:cNvGrpSpPr/>
                <p:nvPr/>
              </p:nvGrpSpPr>
              <p:grpSpPr>
                <a:xfrm>
                  <a:off x="3184770" y="5814337"/>
                  <a:ext cx="1262842" cy="357887"/>
                  <a:chOff x="3184770" y="5814337"/>
                  <a:chExt cx="1262842" cy="357887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>
                  <a:xfrm flipV="1">
                    <a:off x="3184770" y="5814337"/>
                    <a:ext cx="1262842" cy="357887"/>
                  </a:xfrm>
                  <a:prstGeom prst="line">
                    <a:avLst/>
                  </a:prstGeom>
                  <a:ln>
                    <a:solidFill>
                      <a:srgbClr val="0041C4"/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3826610" y="5938695"/>
                    <a:ext cx="98728" cy="85703"/>
                    <a:chOff x="6845300" y="4752997"/>
                    <a:chExt cx="98728" cy="85703"/>
                  </a:xfrm>
                </p:grpSpPr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6845300" y="4772266"/>
                      <a:ext cx="66675" cy="66434"/>
                    </a:xfrm>
                    <a:prstGeom prst="line">
                      <a:avLst/>
                    </a:prstGeom>
                    <a:ln>
                      <a:solidFill>
                        <a:srgbClr val="00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6877353" y="4752997"/>
                      <a:ext cx="66675" cy="66434"/>
                    </a:xfrm>
                    <a:prstGeom prst="line">
                      <a:avLst/>
                    </a:prstGeom>
                    <a:ln>
                      <a:solidFill>
                        <a:srgbClr val="0033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5" name="TextBox 4"/>
          <p:cNvSpPr txBox="1"/>
          <p:nvPr/>
        </p:nvSpPr>
        <p:spPr>
          <a:xfrm>
            <a:off x="561975" y="47625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Graphical Addition and Subtraction</a:t>
            </a:r>
          </a:p>
          <a:p>
            <a:endParaRPr lang="en-US" sz="3600" dirty="0"/>
          </a:p>
        </p:txBody>
      </p:sp>
      <p:sp>
        <p:nvSpPr>
          <p:cNvPr id="65" name="TextBox 64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19781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380" y="978185"/>
            <a:ext cx="575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22747" y="1818149"/>
                <a:ext cx="6337004" cy="493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After Studying this session, you should be able to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define a complex number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illustrate complex numbers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a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/>
                      </a:rPr>
                      <m:t>b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and in polar form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demonstrate addition and subtraction of complex numbers represented in rectangular and polar form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illustrate of addition and subtraction in the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Argand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diagram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demonstrate multiplication and division of complex numbers in rectangular and polar form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illustrate the multiplication and division in the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Argand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diagram.</a:t>
                </a:r>
              </a:p>
              <a:p>
                <a:pPr marL="285750" indent="-285750">
                  <a:buFont typeface="Wingdings" pitchFamily="2" charset="2"/>
                  <a:buChar char="v"/>
                </a:pPr>
                <a:endPara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Wingdings" pitchFamily="2" charset="2"/>
                  <a:buChar char="v"/>
                </a:pPr>
                <a:endPara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Wingdings" pitchFamily="2" charset="2"/>
                  <a:buChar char="v"/>
                </a:pPr>
                <a:endPara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Wingdings" pitchFamily="2" charset="2"/>
                  <a:buChar char="v"/>
                </a:pPr>
                <a:endPara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47" y="1818149"/>
                <a:ext cx="6337004" cy="4939814"/>
              </a:xfrm>
              <a:prstGeom prst="rect">
                <a:avLst/>
              </a:prstGeom>
              <a:blipFill rotWithShape="1">
                <a:blip r:embed="rId2"/>
                <a:stretch>
                  <a:fillRect l="-866" r="-1636" b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603528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Final-OER logo-Transparent 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67" y="5246794"/>
            <a:ext cx="1220018" cy="101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6864" y="6289021"/>
            <a:ext cx="5838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Published by The Open University of Sri Lanka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437" y="599484"/>
            <a:ext cx="8186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Team</a:t>
            </a:r>
            <a:endParaRPr lang="en-IN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Author 					Web Content Developer 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S.M.Lal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Chulawansa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Ms.M.S.S.Fernando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Ms.J.I.Y.Jayaweera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2B7FF-F312-4860-87E6-D3437FA65627}"/>
              </a:ext>
            </a:extLst>
          </p:cNvPr>
          <p:cNvSpPr txBox="1"/>
          <p:nvPr/>
        </p:nvSpPr>
        <p:spPr>
          <a:xfrm>
            <a:off x="518235" y="2558168"/>
            <a:ext cx="46562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Open University of Sri Lanka</a:t>
            </a:r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Nawala, Nugegoda, Sri Lanka</a:t>
            </a:r>
            <a:endParaRPr lang="en-IN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OER Transformation 2015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158275-31E6-440A-BD84-B4B3165570C2}"/>
              </a:ext>
            </a:extLst>
          </p:cNvPr>
          <p:cNvSpPr txBox="1"/>
          <p:nvPr/>
        </p:nvSpPr>
        <p:spPr>
          <a:xfrm>
            <a:off x="650481" y="4336980"/>
            <a:ext cx="7681105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2014, Open University of Sri Lanka (OUSL). OUSL OER is developed by the Centre for Educational Technology and Media. Except where otherwise noted, content on this site is licensed under a Creative Commons Attribution-Non Commercial- Share Alike 3.0 License  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23F253-57B3-4939-A281-2030BE346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81" y="3505884"/>
            <a:ext cx="1481456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7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31766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7084" y="1370733"/>
                <a:ext cx="8262065" cy="51687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Consider the equation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ax</a:t>
                </a:r>
                <a:r>
                  <a:rPr lang="en-US" sz="2400" i="1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+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bx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c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= 0,where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0,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𝑐</m:t>
                    </m:r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and 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b</a:t>
                </a:r>
                <a:r>
                  <a:rPr lang="en-US" sz="2400" i="1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- 4ac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&lt; 0 are not real.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We have,    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ax</a:t>
                </a:r>
                <a:r>
                  <a:rPr lang="en-US" sz="2400" i="1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+ 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bx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+ c = 0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The solution is for the equation given by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51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51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51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51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084" y="1370733"/>
                <a:ext cx="8262065" cy="5168741"/>
              </a:xfrm>
              <a:blipFill rotWithShape="1">
                <a:blip r:embed="rId3"/>
                <a:stretch>
                  <a:fillRect l="-3616" t="-943" b="-84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304925" y="4316246"/>
                <a:ext cx="4581525" cy="1789279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txBody>
              <a:bodyPr vert="horz" lIns="91440" tIns="45720" rIns="91440" bIns="45720" rtlCol="0" anchor="t">
                <a:normAutofit fontScale="97500"/>
              </a:bodyPr>
              <a:lstStyle>
                <a:lvl1pPr algn="l" defTabSz="457207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2500" i="1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sz="250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type m:val="skw"/>
                        <m:ctrlPr>
                          <a:rPr lang="en-US" sz="2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5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500" baseline="30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5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𝑎𝑐</m:t>
                        </m:r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        </m:t>
                    </m:r>
                    <m:r>
                      <a:rPr lang="en-US" sz="250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5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5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5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25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𝑎𝑐</m:t>
                        </m:r>
                      </m:num>
                      <m:den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5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925" y="4316246"/>
                <a:ext cx="4581525" cy="1789279"/>
              </a:xfrm>
              <a:prstGeom prst="rect">
                <a:avLst/>
              </a:prstGeom>
              <a:blipFill rotWithShape="1">
                <a:blip r:embed="rId4"/>
                <a:stretch>
                  <a:fillRect l="-3170" b="-42475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04704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8625" y="1197659"/>
                <a:ext cx="7949831" cy="7496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When 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b</a:t>
                </a:r>
                <a:r>
                  <a:rPr lang="en-US" sz="2400" i="1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- 4ac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,then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is called the real number.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but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when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b</a:t>
                </a:r>
                <a:r>
                  <a:rPr lang="en-US" sz="2400" i="1" baseline="300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- 4ac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&lt; 0 ,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x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is not called a real number . So we called it as a Complex Number .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srgbClr val="00206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For example: </a:t>
                </a:r>
              </a:p>
              <a:p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Solve the equation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+1</m:t>
                    </m:r>
                    <m:r>
                      <a:rPr lang="en-US" sz="240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0</m:t>
                    </m:r>
                  </m:oMath>
                </a14:m>
                <a:endParaRPr lang="en-US" sz="2400" i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           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 ± 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2400" baseline="30000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aseline="30000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 ±  </m:t>
                    </m:r>
                    <m:r>
                      <a:rPr lang="en-US" sz="24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baseline="30000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aseline="30000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D6009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is denoted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D6009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D6009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rad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it is called Complex Number.</a:t>
                </a:r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endParaRPr lang="en-US" sz="2800" i="1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197659"/>
                <a:ext cx="7949831" cy="7496924"/>
              </a:xfrm>
              <a:prstGeom prst="rect">
                <a:avLst/>
              </a:prstGeom>
              <a:blipFill rotWithShape="1">
                <a:blip r:embed="rId2"/>
                <a:stretch>
                  <a:fillRect l="-1534" t="-650" b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762" y="602702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Introduction-Cont.,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148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8" y="635793"/>
            <a:ext cx="7992541" cy="719259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General form of a Complex Number</a:t>
            </a:r>
            <a:b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b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710" y="1058419"/>
                <a:ext cx="8221408" cy="51773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 Complex Number generally as a form is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				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p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and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q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are real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numbers</a:t>
                </a:r>
                <a:r>
                  <a:rPr lang="en-US" sz="2400" i="1" dirty="0" err="1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Otherwise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is called the </a:t>
                </a:r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Real Part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of </a:t>
                </a:r>
                <a:r>
                  <a: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Z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denoted by 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and </a:t>
                </a:r>
                <a:r>
                  <a:rPr lang="en-US" sz="2400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q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is called the </a:t>
                </a:r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Imaginary Part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of </a:t>
                </a:r>
                <a:r>
                  <a:rPr lang="en-US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Z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denoted by </a:t>
                </a:r>
                <a:endParaRPr lang="en-US" sz="2400" i="1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bg1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710" y="1058419"/>
                <a:ext cx="8221408" cy="5177306"/>
              </a:xfrm>
              <a:blipFill rotWithShape="1">
                <a:blip r:embed="rId2"/>
                <a:stretch>
                  <a:fillRect l="-1558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4"/>
              <p:cNvSpPr txBox="1">
                <a:spLocks/>
              </p:cNvSpPr>
              <p:nvPr/>
            </p:nvSpPr>
            <p:spPr>
              <a:xfrm>
                <a:off x="2667073" y="2208763"/>
                <a:ext cx="2060570" cy="629440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7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𝑖𝑞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it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73" y="2208763"/>
                <a:ext cx="2060570" cy="629440"/>
              </a:xfrm>
              <a:prstGeom prst="rect">
                <a:avLst/>
              </a:prstGeom>
              <a:blipFill rotWithShape="1">
                <a:blip r:embed="rId3"/>
                <a:stretch>
                  <a:fillRect t="-6542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6"/>
              <p:cNvSpPr txBox="1">
                <a:spLocks/>
              </p:cNvSpPr>
              <p:nvPr/>
            </p:nvSpPr>
            <p:spPr>
              <a:xfrm>
                <a:off x="2667072" y="3774721"/>
                <a:ext cx="2060571" cy="564136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457207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R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it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72" y="3774721"/>
                <a:ext cx="2060571" cy="564136"/>
              </a:xfrm>
              <a:prstGeom prst="rect">
                <a:avLst/>
              </a:prstGeom>
              <a:blipFill rotWithShape="1">
                <a:blip r:embed="rId4"/>
                <a:stretch>
                  <a:fillRect t="-7292" b="-3125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6"/>
              <p:cNvSpPr txBox="1">
                <a:spLocks/>
              </p:cNvSpPr>
              <p:nvPr/>
            </p:nvSpPr>
            <p:spPr>
              <a:xfrm>
                <a:off x="2667072" y="5169877"/>
                <a:ext cx="2060572" cy="529652"/>
              </a:xfrm>
              <a:prstGeom prst="rect">
                <a:avLst/>
              </a:prstGeom>
              <a:ln w="19050">
                <a:solidFill>
                  <a:srgbClr val="C00000"/>
                </a:solidFill>
              </a:ln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457207" rtl="0" eaLnBrk="1" latinLnBrk="0" hangingPunct="1">
                  <a:spcBef>
                    <a:spcPct val="0"/>
                  </a:spcBef>
                  <a:buNone/>
                  <a:defRPr sz="4200" b="0" i="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I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it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72" y="5169877"/>
                <a:ext cx="2060572" cy="529652"/>
              </a:xfrm>
              <a:prstGeom prst="rect">
                <a:avLst/>
              </a:prstGeom>
              <a:blipFill rotWithShape="1">
                <a:blip r:embed="rId5"/>
                <a:stretch>
                  <a:fillRect t="-7778" b="-1000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81831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023" y="484993"/>
                <a:ext cx="728662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400" dirty="0">
                  <a:solidFill>
                    <a:srgbClr val="00206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For an example</a:t>
                </a:r>
              </a:p>
              <a:p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If z = 3- 2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the set of Complex Numbers are denoted by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, and it is defined by ,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𝑖𝑞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24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Exercise 01:</a:t>
                </a: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Prove that 0 is a Complex Number.</a:t>
                </a:r>
              </a:p>
              <a:p>
                <a:endParaRPr lang="en-US" sz="24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Solution: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0+</m:t>
                    </m:r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is in the form of Complex Number.</a:t>
                </a: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therefore 0 is the Complex Number.</a:t>
                </a: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In this case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0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0.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23" y="484993"/>
                <a:ext cx="7286627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339" t="-867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9022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04873" y="1571625"/>
                <a:ext cx="6606513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Negative Complex Number of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𝑖𝑦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is defined by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𝑖𝑦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For example</a:t>
                </a:r>
              </a:p>
              <a:p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z = 3- 2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Negative Complex Number of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z,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4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=−3+2</m:t>
                      </m:r>
                      <m:r>
                        <a:rPr lang="en-US" sz="24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40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3" y="1571625"/>
                <a:ext cx="6606513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1384" t="-1288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04874" y="742950"/>
            <a:ext cx="6858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Negative Complex Number</a:t>
            </a: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42793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49" y="452718"/>
            <a:ext cx="7572375" cy="1242732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Equality of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709" y="1428750"/>
                <a:ext cx="8195651" cy="520064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Two Complex Numbers are said to be equal if and only if their real parts and imaginary parts are separately equal.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𝑖𝑞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be two Complex Numbers. Suppose that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x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</a:t>
                </a: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                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Note that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Inequality on Complex Numbers with non zero imaginary part does not make sense.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206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For example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3 +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&gt; (1-2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) is not a </a:t>
                </a:r>
                <a:r>
                  <a:rPr lang="en-US" sz="2400" dirty="0" err="1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statement.Otherwise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it does not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make any sense.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709" y="1428750"/>
                <a:ext cx="8195651" cy="5200649"/>
              </a:xfrm>
              <a:blipFill rotWithShape="1">
                <a:blip r:embed="rId2"/>
                <a:stretch>
                  <a:fillRect l="-1190" t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562804" y="6473687"/>
            <a:ext cx="4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795634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2963</TotalTime>
  <Words>1914</Words>
  <Application>Microsoft Office PowerPoint</Application>
  <PresentationFormat>On-screen Show (4:3)</PresentationFormat>
  <Paragraphs>372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Century Gothic</vt:lpstr>
      <vt:lpstr>Iskoola Pota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Introduction</vt:lpstr>
      <vt:lpstr>PowerPoint Presentation</vt:lpstr>
      <vt:lpstr>General form of a Complex Number  </vt:lpstr>
      <vt:lpstr>PowerPoint Presentation</vt:lpstr>
      <vt:lpstr>PowerPoint Presentation</vt:lpstr>
      <vt:lpstr>Equality of Complex Numbers</vt:lpstr>
      <vt:lpstr>PowerPoint Presentation</vt:lpstr>
      <vt:lpstr>Addition and Subtraction </vt:lpstr>
      <vt:lpstr>Multiplication of two Complex Numbers</vt:lpstr>
      <vt:lpstr>Division of two Complex Numbers</vt:lpstr>
      <vt:lpstr>PowerPoint Presentation</vt:lpstr>
      <vt:lpstr>PowerPoint Presentation</vt:lpstr>
      <vt:lpstr>PowerPoint Presentation</vt:lpstr>
      <vt:lpstr>Complex Conjugate </vt:lpstr>
      <vt:lpstr>PowerPoint Presentation</vt:lpstr>
      <vt:lpstr>Geometrical Representation of Complex Numbers (Argand Diagram) </vt:lpstr>
      <vt:lpstr>Polar (Trigonometric) form of a Complex Number</vt:lpstr>
      <vt:lpstr>Polar (Trigonometric) form of a Complex Number-Cont.,</vt:lpstr>
      <vt:lpstr>PowerPoint Presentation</vt:lpstr>
      <vt:lpstr>Multiplication and Division of a Complex Number Polar (Trigonometric) Form.</vt:lpstr>
      <vt:lpstr>PowerPoint Presentation</vt:lpstr>
      <vt:lpstr>PowerPoint Presentation</vt:lpstr>
      <vt:lpstr>Let the points  P1and  P2 represent the Complex Numbers on an argand diagram.</vt:lpstr>
      <vt:lpstr>PowerPoint Presentation</vt:lpstr>
      <vt:lpstr>Graphical Addition and Subtraction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Numbers</dc:title>
  <dc:creator>Owinda Chulawansa</dc:creator>
  <cp:lastModifiedBy>Mr. M.C.B. Kumarasinghe</cp:lastModifiedBy>
  <cp:revision>280</cp:revision>
  <dcterms:created xsi:type="dcterms:W3CDTF">2014-01-05T15:08:55Z</dcterms:created>
  <dcterms:modified xsi:type="dcterms:W3CDTF">2019-05-07T10:34:51Z</dcterms:modified>
</cp:coreProperties>
</file>